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77A5A-5F20-4A3D-BE4E-17E58447D653}" type="datetimeFigureOut">
              <a:rPr lang="pt-PT" smtClean="0"/>
              <a:t>29-09-2022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1212-4358-4652-9DDA-862086EDB6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87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01212-4358-4652-9DDA-862086EDB6F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23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11067"/>
            <a:ext cx="1085886" cy="580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3935" y="10111067"/>
            <a:ext cx="6554825" cy="58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092" y="1775864"/>
            <a:ext cx="7080036" cy="481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1200" spc="5" dirty="0">
                <a:solidFill>
                  <a:srgbClr val="58595B"/>
                </a:solidFill>
                <a:latin typeface="Carlito"/>
                <a:cs typeface="Carlito"/>
              </a:rPr>
              <a:t>Designação do</a:t>
            </a:r>
            <a:r>
              <a:rPr sz="1200" spc="-90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sz="1200" spc="5" dirty="0" err="1">
                <a:solidFill>
                  <a:srgbClr val="58595B"/>
                </a:solidFill>
                <a:latin typeface="Carlito"/>
                <a:cs typeface="Carlito"/>
              </a:rPr>
              <a:t>projeto</a:t>
            </a: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    Planos integrados e inovadores de combate ao insucesso escolar</a:t>
            </a:r>
          </a:p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1200" spc="5" dirty="0">
                <a:solidFill>
                  <a:srgbClr val="58595B"/>
                </a:solidFill>
                <a:latin typeface="Carlito"/>
                <a:cs typeface="Carlito"/>
              </a:rPr>
              <a:t>Código do</a:t>
            </a:r>
            <a:r>
              <a:rPr sz="1200" spc="-25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sz="1200" spc="5" dirty="0" err="1">
                <a:solidFill>
                  <a:srgbClr val="58595B"/>
                </a:solidFill>
                <a:latin typeface="Carlito"/>
                <a:cs typeface="Carlito"/>
              </a:rPr>
              <a:t>projeto</a:t>
            </a: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    </a:t>
            </a:r>
            <a:r>
              <a:rPr lang="pt-PT" sz="1200" dirty="0">
                <a:solidFill>
                  <a:srgbClr val="58595B"/>
                </a:solidFill>
                <a:latin typeface="Carlito"/>
              </a:rPr>
              <a:t>CENTRO-03-5266-FSE-000019          </a:t>
            </a:r>
            <a:endParaRPr sz="1200" dirty="0">
              <a:solidFill>
                <a:srgbClr val="58595B"/>
              </a:solidFill>
              <a:latin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16250" y="4624640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31" y="0"/>
                </a:moveTo>
                <a:lnTo>
                  <a:pt x="5600" y="546"/>
                </a:lnTo>
                <a:lnTo>
                  <a:pt x="4140" y="927"/>
                </a:lnTo>
                <a:lnTo>
                  <a:pt x="1079" y="2374"/>
                </a:lnTo>
                <a:lnTo>
                  <a:pt x="0" y="4432"/>
                </a:lnTo>
                <a:lnTo>
                  <a:pt x="0" y="214261"/>
                </a:lnTo>
                <a:lnTo>
                  <a:pt x="9245" y="219214"/>
                </a:lnTo>
                <a:lnTo>
                  <a:pt x="19405" y="219214"/>
                </a:lnTo>
                <a:lnTo>
                  <a:pt x="28651" y="214261"/>
                </a:lnTo>
                <a:lnTo>
                  <a:pt x="28651" y="5156"/>
                </a:lnTo>
                <a:lnTo>
                  <a:pt x="11531" y="0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704553" y="3165075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31" y="0"/>
                </a:moveTo>
                <a:lnTo>
                  <a:pt x="5613" y="546"/>
                </a:lnTo>
                <a:lnTo>
                  <a:pt x="1892" y="1816"/>
                </a:lnTo>
                <a:lnTo>
                  <a:pt x="1104" y="2374"/>
                </a:lnTo>
                <a:lnTo>
                  <a:pt x="0" y="4432"/>
                </a:lnTo>
                <a:lnTo>
                  <a:pt x="0" y="215061"/>
                </a:lnTo>
                <a:lnTo>
                  <a:pt x="1104" y="217106"/>
                </a:lnTo>
                <a:lnTo>
                  <a:pt x="1892" y="217614"/>
                </a:lnTo>
                <a:lnTo>
                  <a:pt x="4178" y="218541"/>
                </a:lnTo>
                <a:lnTo>
                  <a:pt x="9271" y="219214"/>
                </a:lnTo>
                <a:lnTo>
                  <a:pt x="19405" y="219214"/>
                </a:lnTo>
                <a:lnTo>
                  <a:pt x="24523" y="218541"/>
                </a:lnTo>
                <a:lnTo>
                  <a:pt x="27609" y="217106"/>
                </a:lnTo>
                <a:lnTo>
                  <a:pt x="28435" y="215773"/>
                </a:lnTo>
                <a:lnTo>
                  <a:pt x="28663" y="214249"/>
                </a:lnTo>
                <a:lnTo>
                  <a:pt x="28663" y="5168"/>
                </a:lnTo>
                <a:lnTo>
                  <a:pt x="11531" y="0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205" y="2289909"/>
            <a:ext cx="708003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 err="1">
                <a:solidFill>
                  <a:srgbClr val="58595B"/>
                </a:solidFill>
                <a:latin typeface="Carlito"/>
                <a:cs typeface="Carlito"/>
              </a:rPr>
              <a:t>Objetivo</a:t>
            </a:r>
            <a:r>
              <a:rPr sz="1200" spc="-40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95B"/>
                </a:solidFill>
                <a:latin typeface="Carlito"/>
                <a:cs typeface="Carlito"/>
              </a:rPr>
              <a:t>principal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     Promoção do sucesso educativo e combate ao abandono escolar; Aumentar a participação da população em idade escolar, em atividades de aprendizagem não formais; Aprendizagem ao Longo da Vida em Viseu Dão Lafões.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8299" y="2907268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9405" y="114"/>
                </a:moveTo>
                <a:lnTo>
                  <a:pt x="0" y="4406"/>
                </a:lnTo>
                <a:lnTo>
                  <a:pt x="0" y="214249"/>
                </a:lnTo>
                <a:lnTo>
                  <a:pt x="9271" y="219202"/>
                </a:lnTo>
                <a:lnTo>
                  <a:pt x="19405" y="219202"/>
                </a:lnTo>
                <a:lnTo>
                  <a:pt x="24523" y="218541"/>
                </a:lnTo>
                <a:lnTo>
                  <a:pt x="27571" y="217081"/>
                </a:lnTo>
                <a:lnTo>
                  <a:pt x="28676" y="215061"/>
                </a:lnTo>
                <a:lnTo>
                  <a:pt x="28676" y="5143"/>
                </a:lnTo>
                <a:lnTo>
                  <a:pt x="28435" y="3644"/>
                </a:lnTo>
                <a:lnTo>
                  <a:pt x="27571" y="2374"/>
                </a:lnTo>
                <a:lnTo>
                  <a:pt x="26797" y="1816"/>
                </a:lnTo>
                <a:lnTo>
                  <a:pt x="23050" y="546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180" y="2896535"/>
            <a:ext cx="5027057" cy="476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1200" spc="5" dirty="0">
                <a:solidFill>
                  <a:srgbClr val="58595B"/>
                </a:solidFill>
                <a:latin typeface="Carlito"/>
                <a:cs typeface="Carlito"/>
              </a:rPr>
              <a:t>Região de </a:t>
            </a:r>
            <a:r>
              <a:rPr sz="1200" dirty="0" err="1">
                <a:solidFill>
                  <a:srgbClr val="58595B"/>
                </a:solidFill>
                <a:latin typeface="Carlito"/>
                <a:cs typeface="Carlito"/>
              </a:rPr>
              <a:t>intervenção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    Região Viseu Dão Lafões</a:t>
            </a:r>
            <a:r>
              <a:rPr sz="1200" dirty="0">
                <a:solidFill>
                  <a:srgbClr val="58595B"/>
                </a:solidFill>
                <a:latin typeface="Carlito"/>
                <a:cs typeface="Carlito"/>
              </a:rPr>
              <a:t>  </a:t>
            </a:r>
            <a:endParaRPr lang="pt-PT" sz="1200" dirty="0">
              <a:solidFill>
                <a:srgbClr val="58595B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1200" dirty="0" err="1">
                <a:solidFill>
                  <a:srgbClr val="58595B"/>
                </a:solidFill>
                <a:latin typeface="Carlito"/>
                <a:cs typeface="Carlito"/>
              </a:rPr>
              <a:t>Entidade</a:t>
            </a:r>
            <a:r>
              <a:rPr sz="1200" spc="-10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Carlito"/>
                <a:cs typeface="Carlito"/>
              </a:rPr>
              <a:t>beneﬁciária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     Comunidade Intermunicipal Viseu Dão Lafões 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62971" y="1794232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18" y="0"/>
                </a:moveTo>
                <a:lnTo>
                  <a:pt x="0" y="4432"/>
                </a:lnTo>
                <a:lnTo>
                  <a:pt x="0" y="214249"/>
                </a:lnTo>
                <a:lnTo>
                  <a:pt x="9232" y="219240"/>
                </a:lnTo>
                <a:lnTo>
                  <a:pt x="19405" y="219240"/>
                </a:lnTo>
                <a:lnTo>
                  <a:pt x="24523" y="218541"/>
                </a:lnTo>
                <a:lnTo>
                  <a:pt x="27597" y="217093"/>
                </a:lnTo>
                <a:lnTo>
                  <a:pt x="28435" y="215760"/>
                </a:lnTo>
                <a:lnTo>
                  <a:pt x="28663" y="214249"/>
                </a:lnTo>
                <a:lnTo>
                  <a:pt x="28663" y="5181"/>
                </a:lnTo>
                <a:lnTo>
                  <a:pt x="11518" y="0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3491" y="3872701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480" y="0"/>
                </a:moveTo>
                <a:lnTo>
                  <a:pt x="0" y="4419"/>
                </a:lnTo>
                <a:lnTo>
                  <a:pt x="0" y="215087"/>
                </a:lnTo>
                <a:lnTo>
                  <a:pt x="596" y="216484"/>
                </a:lnTo>
                <a:lnTo>
                  <a:pt x="1841" y="217639"/>
                </a:lnTo>
                <a:lnTo>
                  <a:pt x="4127" y="218528"/>
                </a:lnTo>
                <a:lnTo>
                  <a:pt x="9232" y="219240"/>
                </a:lnTo>
                <a:lnTo>
                  <a:pt x="19392" y="219240"/>
                </a:lnTo>
                <a:lnTo>
                  <a:pt x="24498" y="218528"/>
                </a:lnTo>
                <a:lnTo>
                  <a:pt x="27571" y="217081"/>
                </a:lnTo>
                <a:lnTo>
                  <a:pt x="28435" y="215747"/>
                </a:lnTo>
                <a:lnTo>
                  <a:pt x="28638" y="214249"/>
                </a:lnTo>
                <a:lnTo>
                  <a:pt x="28638" y="5181"/>
                </a:lnTo>
                <a:lnTo>
                  <a:pt x="11480" y="0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6523" y="2272114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18" y="0"/>
                </a:moveTo>
                <a:lnTo>
                  <a:pt x="0" y="4432"/>
                </a:lnTo>
                <a:lnTo>
                  <a:pt x="0" y="214248"/>
                </a:lnTo>
                <a:lnTo>
                  <a:pt x="9245" y="219201"/>
                </a:lnTo>
                <a:lnTo>
                  <a:pt x="19405" y="219201"/>
                </a:lnTo>
                <a:lnTo>
                  <a:pt x="24498" y="218541"/>
                </a:lnTo>
                <a:lnTo>
                  <a:pt x="26797" y="217627"/>
                </a:lnTo>
                <a:lnTo>
                  <a:pt x="27571" y="217081"/>
                </a:lnTo>
                <a:lnTo>
                  <a:pt x="28676" y="215061"/>
                </a:lnTo>
                <a:lnTo>
                  <a:pt x="28676" y="5143"/>
                </a:lnTo>
                <a:lnTo>
                  <a:pt x="19405" y="139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53" y="4405260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9418" y="127"/>
                </a:moveTo>
                <a:lnTo>
                  <a:pt x="0" y="4419"/>
                </a:lnTo>
                <a:lnTo>
                  <a:pt x="0" y="214236"/>
                </a:lnTo>
                <a:lnTo>
                  <a:pt x="9271" y="219202"/>
                </a:lnTo>
                <a:lnTo>
                  <a:pt x="19418" y="219202"/>
                </a:lnTo>
                <a:lnTo>
                  <a:pt x="24511" y="218528"/>
                </a:lnTo>
                <a:lnTo>
                  <a:pt x="27584" y="217081"/>
                </a:lnTo>
                <a:lnTo>
                  <a:pt x="28448" y="215747"/>
                </a:lnTo>
                <a:lnTo>
                  <a:pt x="28676" y="214236"/>
                </a:lnTo>
                <a:lnTo>
                  <a:pt x="28676" y="5130"/>
                </a:lnTo>
                <a:lnTo>
                  <a:pt x="19418" y="127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1977" y="4150518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9405" y="114"/>
                </a:moveTo>
                <a:lnTo>
                  <a:pt x="0" y="4394"/>
                </a:lnTo>
                <a:lnTo>
                  <a:pt x="0" y="214249"/>
                </a:lnTo>
                <a:lnTo>
                  <a:pt x="9271" y="219202"/>
                </a:lnTo>
                <a:lnTo>
                  <a:pt x="19405" y="219202"/>
                </a:lnTo>
                <a:lnTo>
                  <a:pt x="24523" y="218528"/>
                </a:lnTo>
                <a:lnTo>
                  <a:pt x="27571" y="217093"/>
                </a:lnTo>
                <a:lnTo>
                  <a:pt x="28435" y="215760"/>
                </a:lnTo>
                <a:lnTo>
                  <a:pt x="28663" y="214249"/>
                </a:lnTo>
                <a:lnTo>
                  <a:pt x="28663" y="5156"/>
                </a:lnTo>
                <a:lnTo>
                  <a:pt x="19405" y="114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6524" y="2041850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31" y="0"/>
                </a:moveTo>
                <a:lnTo>
                  <a:pt x="5600" y="571"/>
                </a:lnTo>
                <a:lnTo>
                  <a:pt x="4140" y="965"/>
                </a:lnTo>
                <a:lnTo>
                  <a:pt x="1079" y="2413"/>
                </a:lnTo>
                <a:lnTo>
                  <a:pt x="0" y="4432"/>
                </a:lnTo>
                <a:lnTo>
                  <a:pt x="0" y="215099"/>
                </a:lnTo>
                <a:lnTo>
                  <a:pt x="1079" y="217093"/>
                </a:lnTo>
                <a:lnTo>
                  <a:pt x="1892" y="217639"/>
                </a:lnTo>
                <a:lnTo>
                  <a:pt x="4140" y="218541"/>
                </a:lnTo>
                <a:lnTo>
                  <a:pt x="9245" y="219252"/>
                </a:lnTo>
                <a:lnTo>
                  <a:pt x="19431" y="219252"/>
                </a:lnTo>
                <a:lnTo>
                  <a:pt x="24536" y="218541"/>
                </a:lnTo>
                <a:lnTo>
                  <a:pt x="27609" y="217093"/>
                </a:lnTo>
                <a:lnTo>
                  <a:pt x="28676" y="215099"/>
                </a:lnTo>
                <a:lnTo>
                  <a:pt x="28676" y="5194"/>
                </a:lnTo>
                <a:lnTo>
                  <a:pt x="19431" y="139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1052" y="3630571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06" y="0"/>
                </a:moveTo>
                <a:lnTo>
                  <a:pt x="0" y="4432"/>
                </a:lnTo>
                <a:lnTo>
                  <a:pt x="0" y="214261"/>
                </a:lnTo>
                <a:lnTo>
                  <a:pt x="9283" y="219252"/>
                </a:lnTo>
                <a:lnTo>
                  <a:pt x="19418" y="219252"/>
                </a:lnTo>
                <a:lnTo>
                  <a:pt x="24536" y="218541"/>
                </a:lnTo>
                <a:lnTo>
                  <a:pt x="27584" y="217106"/>
                </a:lnTo>
                <a:lnTo>
                  <a:pt x="28422" y="215772"/>
                </a:lnTo>
                <a:lnTo>
                  <a:pt x="28651" y="214261"/>
                </a:lnTo>
                <a:lnTo>
                  <a:pt x="28651" y="5181"/>
                </a:lnTo>
                <a:lnTo>
                  <a:pt x="11506" y="0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8232" y="5156999"/>
            <a:ext cx="708003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Promoção do sucesso educativo e combate ao abandono escolar; Aumentar a participação da população em idade escolar, em atividades de aprendizagem não formais; Aprendizagem ao Longo da Vida em Viseu Dão Lafões.</a:t>
            </a:r>
            <a:endParaRPr lang="pt-PT" sz="1200" dirty="0">
              <a:latin typeface="Carlito"/>
              <a:cs typeface="Carlito"/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5E47BD5D-E2FF-4F11-AC91-4962B7A6C9C3}"/>
              </a:ext>
            </a:extLst>
          </p:cNvPr>
          <p:cNvSpPr txBox="1"/>
          <p:nvPr/>
        </p:nvSpPr>
        <p:spPr>
          <a:xfrm>
            <a:off x="290180" y="3407506"/>
            <a:ext cx="233804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Data de</a:t>
            </a:r>
            <a:r>
              <a:rPr lang="pt-PT" sz="1200" spc="-50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aprovação      12-09-2017  </a:t>
            </a:r>
            <a:endParaRPr lang="pt-PT" sz="1200" dirty="0">
              <a:latin typeface="Carlito"/>
              <a:cs typeface="Carlito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E9AAF597-CEC4-4EA5-9E56-D7A6FEB5E8D3}"/>
              </a:ext>
            </a:extLst>
          </p:cNvPr>
          <p:cNvSpPr txBox="1"/>
          <p:nvPr/>
        </p:nvSpPr>
        <p:spPr>
          <a:xfrm>
            <a:off x="290512" y="3642264"/>
            <a:ext cx="2027644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Data de</a:t>
            </a:r>
            <a:r>
              <a:rPr lang="pt-PT" sz="1200" spc="-70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início     04-12-2017  </a:t>
            </a:r>
            <a:endParaRPr lang="pt-PT" sz="1200" dirty="0">
              <a:latin typeface="Carlito"/>
              <a:cs typeface="Carlito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48F2A33-8988-4220-854D-2C7042B561AA}"/>
              </a:ext>
            </a:extLst>
          </p:cNvPr>
          <p:cNvSpPr txBox="1"/>
          <p:nvPr/>
        </p:nvSpPr>
        <p:spPr>
          <a:xfrm>
            <a:off x="293687" y="3877464"/>
            <a:ext cx="5257800" cy="7235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62430">
              <a:lnSpc>
                <a:spcPct val="126600"/>
              </a:lnSpc>
              <a:spcBef>
                <a:spcPts val="95"/>
              </a:spcBef>
            </a:pP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Data de conclusão    03-12-2020 </a:t>
            </a:r>
          </a:p>
          <a:p>
            <a:pPr marL="12700" marR="1662430">
              <a:lnSpc>
                <a:spcPct val="126600"/>
              </a:lnSpc>
              <a:spcBef>
                <a:spcPts val="95"/>
              </a:spcBef>
            </a:pPr>
            <a:r>
              <a:rPr sz="1200" spc="5" dirty="0" err="1">
                <a:solidFill>
                  <a:srgbClr val="58595B"/>
                </a:solidFill>
                <a:latin typeface="Carlito"/>
                <a:cs typeface="Carlito"/>
              </a:rPr>
              <a:t>Custo</a:t>
            </a:r>
            <a:r>
              <a:rPr sz="1200" spc="5" dirty="0">
                <a:solidFill>
                  <a:srgbClr val="58595B"/>
                </a:solidFill>
                <a:latin typeface="Carlito"/>
                <a:cs typeface="Carlito"/>
              </a:rPr>
              <a:t> total</a:t>
            </a:r>
            <a:r>
              <a:rPr sz="1200" spc="-75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sz="1200" spc="5" dirty="0" err="1">
                <a:solidFill>
                  <a:srgbClr val="58595B"/>
                </a:solidFill>
                <a:latin typeface="Carlito"/>
                <a:cs typeface="Carlito"/>
              </a:rPr>
              <a:t>elegível</a:t>
            </a: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    4.050.238,72 EUR</a:t>
            </a:r>
            <a:endParaRPr lang="pt-PT" sz="1200" dirty="0">
              <a:latin typeface="Carlito"/>
              <a:cs typeface="Carlito"/>
            </a:endParaRPr>
          </a:p>
          <a:p>
            <a:pPr marL="12700" marR="1662430">
              <a:lnSpc>
                <a:spcPct val="126600"/>
              </a:lnSpc>
              <a:spcBef>
                <a:spcPts val="95"/>
              </a:spcBef>
            </a:pP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Apoio </a:t>
            </a:r>
            <a:r>
              <a:rPr lang="pt-PT" sz="1200" dirty="0" err="1">
                <a:solidFill>
                  <a:srgbClr val="58595B"/>
                </a:solidFill>
                <a:latin typeface="Carlito"/>
                <a:cs typeface="Carlito"/>
              </a:rPr>
              <a:t>ﬁnanceiro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lang="pt-PT" sz="1200" spc="5" dirty="0">
                <a:solidFill>
                  <a:srgbClr val="58595B"/>
                </a:solidFill>
                <a:latin typeface="Carlito"/>
                <a:cs typeface="Carlito"/>
              </a:rPr>
              <a:t>da União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 Europeia    3.442.702,91 EUR</a:t>
            </a:r>
            <a:endParaRPr lang="pt-PT" sz="1200" dirty="0">
              <a:latin typeface="Carlito"/>
              <a:cs typeface="Carlito"/>
            </a:endParaRPr>
          </a:p>
        </p:txBody>
      </p:sp>
      <p:sp>
        <p:nvSpPr>
          <p:cNvPr id="82" name="object 19">
            <a:extLst>
              <a:ext uri="{FF2B5EF4-FFF2-40B4-BE49-F238E27FC236}">
                <a16:creationId xmlns:a16="http://schemas.microsoft.com/office/drawing/2014/main" id="{F0C3A62B-8555-4CE3-8F1F-711462930DE7}"/>
              </a:ext>
            </a:extLst>
          </p:cNvPr>
          <p:cNvSpPr/>
          <p:nvPr/>
        </p:nvSpPr>
        <p:spPr>
          <a:xfrm>
            <a:off x="1537636" y="3395412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10" h="219710">
                <a:moveTo>
                  <a:pt x="11531" y="0"/>
                </a:moveTo>
                <a:lnTo>
                  <a:pt x="5600" y="571"/>
                </a:lnTo>
                <a:lnTo>
                  <a:pt x="4140" y="965"/>
                </a:lnTo>
                <a:lnTo>
                  <a:pt x="1079" y="2413"/>
                </a:lnTo>
                <a:lnTo>
                  <a:pt x="0" y="4432"/>
                </a:lnTo>
                <a:lnTo>
                  <a:pt x="0" y="215099"/>
                </a:lnTo>
                <a:lnTo>
                  <a:pt x="1079" y="217093"/>
                </a:lnTo>
                <a:lnTo>
                  <a:pt x="1892" y="217639"/>
                </a:lnTo>
                <a:lnTo>
                  <a:pt x="4140" y="218541"/>
                </a:lnTo>
                <a:lnTo>
                  <a:pt x="9245" y="219252"/>
                </a:lnTo>
                <a:lnTo>
                  <a:pt x="19431" y="219252"/>
                </a:lnTo>
                <a:lnTo>
                  <a:pt x="24536" y="218541"/>
                </a:lnTo>
                <a:lnTo>
                  <a:pt x="27609" y="217093"/>
                </a:lnTo>
                <a:lnTo>
                  <a:pt x="28676" y="215099"/>
                </a:lnTo>
                <a:lnTo>
                  <a:pt x="28676" y="5194"/>
                </a:lnTo>
                <a:lnTo>
                  <a:pt x="19431" y="139"/>
                </a:lnTo>
                <a:close/>
              </a:path>
            </a:pathLst>
          </a:custGeom>
          <a:solidFill>
            <a:srgbClr val="D5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4">
            <a:extLst>
              <a:ext uri="{FF2B5EF4-FFF2-40B4-BE49-F238E27FC236}">
                <a16:creationId xmlns:a16="http://schemas.microsoft.com/office/drawing/2014/main" id="{646BE0C1-682A-46E6-9A15-A4BD0FEA7716}"/>
              </a:ext>
            </a:extLst>
          </p:cNvPr>
          <p:cNvSpPr txBox="1"/>
          <p:nvPr/>
        </p:nvSpPr>
        <p:spPr>
          <a:xfrm>
            <a:off x="293687" y="4634848"/>
            <a:ext cx="447805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5" dirty="0">
                <a:solidFill>
                  <a:srgbClr val="58595B"/>
                </a:solidFill>
                <a:latin typeface="Carlito"/>
                <a:cs typeface="Carlito"/>
              </a:rPr>
              <a:t>Apoio </a:t>
            </a:r>
            <a:r>
              <a:rPr sz="1200" dirty="0">
                <a:solidFill>
                  <a:srgbClr val="58595B"/>
                </a:solidFill>
                <a:latin typeface="Carlito"/>
                <a:cs typeface="Carlito"/>
              </a:rPr>
              <a:t>ﬁnanceiro público</a:t>
            </a:r>
            <a:r>
              <a:rPr sz="1200" spc="45" dirty="0">
                <a:solidFill>
                  <a:srgbClr val="58595B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95B"/>
                </a:solidFill>
                <a:latin typeface="Carlito"/>
                <a:cs typeface="Carlito"/>
              </a:rPr>
              <a:t>nacional/regional</a:t>
            </a:r>
            <a:r>
              <a:rPr lang="pt-PT" sz="1200" dirty="0">
                <a:solidFill>
                  <a:srgbClr val="58595B"/>
                </a:solidFill>
                <a:latin typeface="Carlito"/>
                <a:cs typeface="Carlito"/>
              </a:rPr>
              <a:t>     607.535,81 EUR</a:t>
            </a:r>
            <a:endParaRPr sz="1200" dirty="0">
              <a:latin typeface="Carlito"/>
              <a:cs typeface="Carlito"/>
            </a:endParaRPr>
          </a:p>
        </p:txBody>
      </p:sp>
      <p:pic>
        <p:nvPicPr>
          <p:cNvPr id="13" name="Imagem 12" descr="Uma imagem com texto, ClipArt&#10;&#10;Descrição gerada automaticamente">
            <a:extLst>
              <a:ext uri="{FF2B5EF4-FFF2-40B4-BE49-F238E27FC236}">
                <a16:creationId xmlns:a16="http://schemas.microsoft.com/office/drawing/2014/main" id="{50B5BC60-8D3B-2B46-D4C8-1D255B7FF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" y="63804"/>
            <a:ext cx="7329150" cy="11520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CB13457-C93C-525A-4734-59102A243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" y="5563747"/>
            <a:ext cx="1499108" cy="2110927"/>
          </a:xfrm>
          <a:prstGeom prst="rect">
            <a:avLst/>
          </a:prstGeom>
        </p:spPr>
      </p:pic>
      <p:pic>
        <p:nvPicPr>
          <p:cNvPr id="20" name="Imagem 19" descr="Uma imagem com teto, interior, chão, pessoa&#10;&#10;Descrição gerada automaticamente">
            <a:extLst>
              <a:ext uri="{FF2B5EF4-FFF2-40B4-BE49-F238E27FC236}">
                <a16:creationId xmlns:a16="http://schemas.microsoft.com/office/drawing/2014/main" id="{55AE2612-D079-11DA-6354-5B2367E1F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99" y="7873938"/>
            <a:ext cx="2469462" cy="1852096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C1D70253-CCEA-26D9-E220-224ADC780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r="6344" b="3"/>
          <a:stretch/>
        </p:blipFill>
        <p:spPr bwMode="auto">
          <a:xfrm>
            <a:off x="91518" y="7967374"/>
            <a:ext cx="1557575" cy="166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3338F8C-F1DC-D8BE-60EB-C4EF7C9A7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93" y="7881271"/>
            <a:ext cx="1709884" cy="168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m 28" descr="Uma imagem com texto, pessoa&#10;&#10;Descrição gerada automaticamente">
            <a:extLst>
              <a:ext uri="{FF2B5EF4-FFF2-40B4-BE49-F238E27FC236}">
                <a16:creationId xmlns:a16="http://schemas.microsoft.com/office/drawing/2014/main" id="{B4AF21B7-43AF-6934-36C9-628DBD549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1462" y="7873938"/>
            <a:ext cx="1382537" cy="184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FE0145F-8B35-7C75-5C8C-026BC440F15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5" b="36325"/>
          <a:stretch/>
        </p:blipFill>
        <p:spPr bwMode="auto">
          <a:xfrm>
            <a:off x="1868841" y="6040698"/>
            <a:ext cx="2594941" cy="153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 descr="Pode ser uma imagem de criança, em pé e ao ar livre">
            <a:extLst>
              <a:ext uri="{FF2B5EF4-FFF2-40B4-BE49-F238E27FC236}">
                <a16:creationId xmlns:a16="http://schemas.microsoft.com/office/drawing/2014/main" id="{FE435571-5FD2-0FCE-1F71-211D8D0CE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5"/>
          <a:stretch/>
        </p:blipFill>
        <p:spPr bwMode="auto">
          <a:xfrm>
            <a:off x="4531988" y="6014074"/>
            <a:ext cx="2722984" cy="156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137</Words>
  <Application>Microsoft Office PowerPoint</Application>
  <PresentationFormat>Personalizados</PresentationFormat>
  <Paragraphs>13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Calibri</vt:lpstr>
      <vt:lpstr>Carlito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</dc:title>
  <dc:creator>Mafalda Ferreira</dc:creator>
  <cp:lastModifiedBy>Elisabete Leitão</cp:lastModifiedBy>
  <cp:revision>25</cp:revision>
  <dcterms:created xsi:type="dcterms:W3CDTF">2020-08-06T11:31:43Z</dcterms:created>
  <dcterms:modified xsi:type="dcterms:W3CDTF">2022-09-29T14:43:36Z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2016-09-22T00:00:00Z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2020-08-06T00:00:00Z</vt:filetime>
  </property>
</Properties>
</file>