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sldIdLst>
    <p:sldId id="256" r:id="rId2"/>
  </p:sldIdLst>
  <p:sldSz cx="7556500" cy="10693400"/>
  <p:notesSz cx="7556500" cy="10693400"/>
  <p:defaultTextStyle>
    <a:defPPr>
      <a:defRPr lang="pt-P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0" d="100"/>
          <a:sy n="50" d="100"/>
        </p:scale>
        <p:origin x="2635" y="53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275013" cy="5365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idx="1"/>
          </p:nvPr>
        </p:nvSpPr>
        <p:spPr>
          <a:xfrm>
            <a:off x="4279900" y="0"/>
            <a:ext cx="3275013" cy="5365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077A5A-5F20-4A3D-BE4E-17E58447D653}" type="datetimeFigureOut">
              <a:rPr lang="pt-PT" smtClean="0"/>
              <a:t>30/04/2024</a:t>
            </a:fld>
            <a:endParaRPr lang="pt-PT"/>
          </a:p>
        </p:txBody>
      </p:sp>
      <p:sp>
        <p:nvSpPr>
          <p:cNvPr id="4" name="Marcador de Posição da Imagem do Diapositivo 3"/>
          <p:cNvSpPr>
            <a:spLocks noGrp="1" noRot="1" noChangeAspect="1"/>
          </p:cNvSpPr>
          <p:nvPr>
            <p:ph type="sldImg" idx="2"/>
          </p:nvPr>
        </p:nvSpPr>
        <p:spPr>
          <a:xfrm>
            <a:off x="2503488" y="1336675"/>
            <a:ext cx="2549525" cy="36083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PT"/>
          </a:p>
        </p:txBody>
      </p:sp>
      <p:sp>
        <p:nvSpPr>
          <p:cNvPr id="5" name="Marcador de Posição de Notas 4"/>
          <p:cNvSpPr>
            <a:spLocks noGrp="1"/>
          </p:cNvSpPr>
          <p:nvPr>
            <p:ph type="body" sz="quarter" idx="3"/>
          </p:nvPr>
        </p:nvSpPr>
        <p:spPr>
          <a:xfrm>
            <a:off x="755650" y="5146675"/>
            <a:ext cx="6045200" cy="42100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4"/>
          </p:nvPr>
        </p:nvSpPr>
        <p:spPr>
          <a:xfrm>
            <a:off x="0" y="10156825"/>
            <a:ext cx="3275013" cy="5365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5"/>
          </p:nvPr>
        </p:nvSpPr>
        <p:spPr>
          <a:xfrm>
            <a:off x="4279900" y="10156825"/>
            <a:ext cx="3275013" cy="5365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7101212-4358-4652-9DDA-862086EDB6FE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9718797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7101212-4358-4652-9DDA-862086EDB6FE}" type="slidenum">
              <a:rPr lang="pt-PT" smtClean="0"/>
              <a:t>1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0712347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4/30/2024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4/30/2024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4/30/2024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4/30/2024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4/30/2024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10111067"/>
            <a:ext cx="1085886" cy="580936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1003935" y="10111067"/>
            <a:ext cx="6554825" cy="580936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4/30/2024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99092" y="1775864"/>
            <a:ext cx="7080036" cy="476156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26600"/>
              </a:lnSpc>
              <a:spcBef>
                <a:spcPts val="95"/>
              </a:spcBef>
            </a:pPr>
            <a:r>
              <a:rPr sz="1200" spc="5" dirty="0">
                <a:solidFill>
                  <a:srgbClr val="58595B"/>
                </a:solidFill>
                <a:latin typeface="Carlito"/>
                <a:cs typeface="Carlito"/>
              </a:rPr>
              <a:t>Designação do</a:t>
            </a:r>
            <a:r>
              <a:rPr sz="1200" spc="-90" dirty="0">
                <a:solidFill>
                  <a:srgbClr val="58595B"/>
                </a:solidFill>
                <a:latin typeface="Carlito"/>
                <a:cs typeface="Carlito"/>
              </a:rPr>
              <a:t> </a:t>
            </a:r>
            <a:r>
              <a:rPr sz="1200" spc="5" dirty="0" err="1">
                <a:solidFill>
                  <a:srgbClr val="58595B"/>
                </a:solidFill>
                <a:latin typeface="Carlito"/>
                <a:cs typeface="Carlito"/>
              </a:rPr>
              <a:t>projeto</a:t>
            </a:r>
            <a:r>
              <a:rPr lang="pt-PT" sz="1200" spc="5" dirty="0">
                <a:solidFill>
                  <a:srgbClr val="58595B"/>
                </a:solidFill>
                <a:latin typeface="Carlito"/>
                <a:cs typeface="Carlito"/>
              </a:rPr>
              <a:t>     Formação dos trabalhadores da Administração Pública - SATDAP</a:t>
            </a:r>
          </a:p>
          <a:p>
            <a:pPr marL="12700" marR="5080">
              <a:lnSpc>
                <a:spcPct val="126600"/>
              </a:lnSpc>
              <a:spcBef>
                <a:spcPts val="95"/>
              </a:spcBef>
            </a:pPr>
            <a:r>
              <a:rPr sz="1200" spc="5" dirty="0">
                <a:solidFill>
                  <a:srgbClr val="58595B"/>
                </a:solidFill>
                <a:latin typeface="Carlito"/>
                <a:cs typeface="Carlito"/>
              </a:rPr>
              <a:t>Código do</a:t>
            </a:r>
            <a:r>
              <a:rPr sz="1200" spc="-25" dirty="0">
                <a:solidFill>
                  <a:srgbClr val="58595B"/>
                </a:solidFill>
                <a:latin typeface="Carlito"/>
                <a:cs typeface="Carlito"/>
              </a:rPr>
              <a:t> </a:t>
            </a:r>
            <a:r>
              <a:rPr sz="1200" spc="5" dirty="0" err="1">
                <a:solidFill>
                  <a:srgbClr val="58595B"/>
                </a:solidFill>
                <a:latin typeface="Carlito"/>
                <a:cs typeface="Carlito"/>
              </a:rPr>
              <a:t>projeto</a:t>
            </a:r>
            <a:r>
              <a:rPr lang="pt-PT" sz="1200" spc="5" dirty="0">
                <a:solidFill>
                  <a:srgbClr val="58595B"/>
                </a:solidFill>
                <a:latin typeface="Carlito"/>
                <a:cs typeface="Carlito"/>
              </a:rPr>
              <a:t>    CENTRO-08-5763-FSE-000001            </a:t>
            </a:r>
            <a:endParaRPr sz="1200" dirty="0">
              <a:latin typeface="Carlito"/>
              <a:cs typeface="Carlito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2537849" y="4277986"/>
            <a:ext cx="29209" cy="219710"/>
          </a:xfrm>
          <a:custGeom>
            <a:avLst/>
            <a:gdLst/>
            <a:ahLst/>
            <a:cxnLst/>
            <a:rect l="l" t="t" r="r" b="b"/>
            <a:pathLst>
              <a:path w="29210" h="219710">
                <a:moveTo>
                  <a:pt x="11531" y="0"/>
                </a:moveTo>
                <a:lnTo>
                  <a:pt x="5600" y="546"/>
                </a:lnTo>
                <a:lnTo>
                  <a:pt x="4140" y="927"/>
                </a:lnTo>
                <a:lnTo>
                  <a:pt x="1079" y="2374"/>
                </a:lnTo>
                <a:lnTo>
                  <a:pt x="0" y="4432"/>
                </a:lnTo>
                <a:lnTo>
                  <a:pt x="0" y="214261"/>
                </a:lnTo>
                <a:lnTo>
                  <a:pt x="9245" y="219214"/>
                </a:lnTo>
                <a:lnTo>
                  <a:pt x="19405" y="219214"/>
                </a:lnTo>
                <a:lnTo>
                  <a:pt x="28651" y="214261"/>
                </a:lnTo>
                <a:lnTo>
                  <a:pt x="28651" y="5156"/>
                </a:lnTo>
                <a:lnTo>
                  <a:pt x="11531" y="0"/>
                </a:lnTo>
                <a:close/>
              </a:path>
            </a:pathLst>
          </a:custGeom>
          <a:solidFill>
            <a:srgbClr val="D51F26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4" name="object 4"/>
          <p:cNvSpPr/>
          <p:nvPr/>
        </p:nvSpPr>
        <p:spPr>
          <a:xfrm>
            <a:off x="1564107" y="4037326"/>
            <a:ext cx="29209" cy="219710"/>
          </a:xfrm>
          <a:custGeom>
            <a:avLst/>
            <a:gdLst/>
            <a:ahLst/>
            <a:cxnLst/>
            <a:rect l="l" t="t" r="r" b="b"/>
            <a:pathLst>
              <a:path w="29210" h="219710">
                <a:moveTo>
                  <a:pt x="11531" y="0"/>
                </a:moveTo>
                <a:lnTo>
                  <a:pt x="5613" y="546"/>
                </a:lnTo>
                <a:lnTo>
                  <a:pt x="1892" y="1816"/>
                </a:lnTo>
                <a:lnTo>
                  <a:pt x="1104" y="2374"/>
                </a:lnTo>
                <a:lnTo>
                  <a:pt x="0" y="4432"/>
                </a:lnTo>
                <a:lnTo>
                  <a:pt x="0" y="215061"/>
                </a:lnTo>
                <a:lnTo>
                  <a:pt x="1104" y="217106"/>
                </a:lnTo>
                <a:lnTo>
                  <a:pt x="1892" y="217614"/>
                </a:lnTo>
                <a:lnTo>
                  <a:pt x="4178" y="218541"/>
                </a:lnTo>
                <a:lnTo>
                  <a:pt x="9271" y="219214"/>
                </a:lnTo>
                <a:lnTo>
                  <a:pt x="19405" y="219214"/>
                </a:lnTo>
                <a:lnTo>
                  <a:pt x="24523" y="218541"/>
                </a:lnTo>
                <a:lnTo>
                  <a:pt x="27609" y="217106"/>
                </a:lnTo>
                <a:lnTo>
                  <a:pt x="28435" y="215773"/>
                </a:lnTo>
                <a:lnTo>
                  <a:pt x="28663" y="214249"/>
                </a:lnTo>
                <a:lnTo>
                  <a:pt x="28663" y="5168"/>
                </a:lnTo>
                <a:lnTo>
                  <a:pt x="11531" y="0"/>
                </a:lnTo>
                <a:close/>
              </a:path>
            </a:pathLst>
          </a:custGeom>
          <a:solidFill>
            <a:srgbClr val="D51F2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297204" y="2252020"/>
            <a:ext cx="7080035" cy="384721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1200" dirty="0" err="1">
                <a:solidFill>
                  <a:srgbClr val="58595B"/>
                </a:solidFill>
                <a:latin typeface="Carlito"/>
                <a:cs typeface="Carlito"/>
              </a:rPr>
              <a:t>Objetivo</a:t>
            </a:r>
            <a:r>
              <a:rPr sz="1200" spc="-40" dirty="0">
                <a:solidFill>
                  <a:srgbClr val="58595B"/>
                </a:solidFill>
                <a:latin typeface="Carlito"/>
                <a:cs typeface="Carlito"/>
              </a:rPr>
              <a:t> </a:t>
            </a:r>
            <a:r>
              <a:rPr sz="1200" dirty="0">
                <a:solidFill>
                  <a:srgbClr val="58595B"/>
                </a:solidFill>
                <a:latin typeface="Carlito"/>
                <a:cs typeface="Carlito"/>
              </a:rPr>
              <a:t>principal</a:t>
            </a:r>
            <a:r>
              <a:rPr lang="pt-PT" sz="1200" dirty="0">
                <a:solidFill>
                  <a:srgbClr val="58595B"/>
                </a:solidFill>
                <a:latin typeface="Carlito"/>
                <a:cs typeface="Carlito"/>
              </a:rPr>
              <a:t>     O projeto visa criar estratégias de melhoria da eficiência dos serviços da Administração Pública através da capacitação dos recursos humanos.</a:t>
            </a:r>
            <a:endParaRPr sz="1200" dirty="0">
              <a:latin typeface="Carlito"/>
              <a:cs typeface="Carlito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3016250" y="4549598"/>
            <a:ext cx="29209" cy="219710"/>
          </a:xfrm>
          <a:custGeom>
            <a:avLst/>
            <a:gdLst/>
            <a:ahLst/>
            <a:cxnLst/>
            <a:rect l="l" t="t" r="r" b="b"/>
            <a:pathLst>
              <a:path w="29210" h="219710">
                <a:moveTo>
                  <a:pt x="19405" y="114"/>
                </a:moveTo>
                <a:lnTo>
                  <a:pt x="0" y="4406"/>
                </a:lnTo>
                <a:lnTo>
                  <a:pt x="0" y="214249"/>
                </a:lnTo>
                <a:lnTo>
                  <a:pt x="9271" y="219202"/>
                </a:lnTo>
                <a:lnTo>
                  <a:pt x="19405" y="219202"/>
                </a:lnTo>
                <a:lnTo>
                  <a:pt x="24523" y="218541"/>
                </a:lnTo>
                <a:lnTo>
                  <a:pt x="27571" y="217081"/>
                </a:lnTo>
                <a:lnTo>
                  <a:pt x="28676" y="215061"/>
                </a:lnTo>
                <a:lnTo>
                  <a:pt x="28676" y="5143"/>
                </a:lnTo>
                <a:lnTo>
                  <a:pt x="28435" y="3644"/>
                </a:lnTo>
                <a:lnTo>
                  <a:pt x="27571" y="2374"/>
                </a:lnTo>
                <a:lnTo>
                  <a:pt x="26797" y="1816"/>
                </a:lnTo>
                <a:lnTo>
                  <a:pt x="23050" y="546"/>
                </a:lnTo>
                <a:close/>
              </a:path>
            </a:pathLst>
          </a:custGeom>
          <a:solidFill>
            <a:srgbClr val="D51F2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1762971" y="1794232"/>
            <a:ext cx="29209" cy="219710"/>
          </a:xfrm>
          <a:custGeom>
            <a:avLst/>
            <a:gdLst/>
            <a:ahLst/>
            <a:cxnLst/>
            <a:rect l="l" t="t" r="r" b="b"/>
            <a:pathLst>
              <a:path w="29210" h="219710">
                <a:moveTo>
                  <a:pt x="11518" y="0"/>
                </a:moveTo>
                <a:lnTo>
                  <a:pt x="0" y="4432"/>
                </a:lnTo>
                <a:lnTo>
                  <a:pt x="0" y="214249"/>
                </a:lnTo>
                <a:lnTo>
                  <a:pt x="9232" y="219240"/>
                </a:lnTo>
                <a:lnTo>
                  <a:pt x="19405" y="219240"/>
                </a:lnTo>
                <a:lnTo>
                  <a:pt x="24523" y="218541"/>
                </a:lnTo>
                <a:lnTo>
                  <a:pt x="27597" y="217093"/>
                </a:lnTo>
                <a:lnTo>
                  <a:pt x="28435" y="215760"/>
                </a:lnTo>
                <a:lnTo>
                  <a:pt x="28663" y="214249"/>
                </a:lnTo>
                <a:lnTo>
                  <a:pt x="28663" y="5181"/>
                </a:lnTo>
                <a:lnTo>
                  <a:pt x="11518" y="0"/>
                </a:lnTo>
                <a:close/>
              </a:path>
            </a:pathLst>
          </a:custGeom>
          <a:solidFill>
            <a:srgbClr val="D51F2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1479852" y="3800587"/>
            <a:ext cx="29209" cy="219710"/>
          </a:xfrm>
          <a:custGeom>
            <a:avLst/>
            <a:gdLst/>
            <a:ahLst/>
            <a:cxnLst/>
            <a:rect l="l" t="t" r="r" b="b"/>
            <a:pathLst>
              <a:path w="29210" h="219710">
                <a:moveTo>
                  <a:pt x="11480" y="0"/>
                </a:moveTo>
                <a:lnTo>
                  <a:pt x="0" y="4419"/>
                </a:lnTo>
                <a:lnTo>
                  <a:pt x="0" y="215087"/>
                </a:lnTo>
                <a:lnTo>
                  <a:pt x="596" y="216484"/>
                </a:lnTo>
                <a:lnTo>
                  <a:pt x="1841" y="217639"/>
                </a:lnTo>
                <a:lnTo>
                  <a:pt x="4127" y="218528"/>
                </a:lnTo>
                <a:lnTo>
                  <a:pt x="9232" y="219240"/>
                </a:lnTo>
                <a:lnTo>
                  <a:pt x="19392" y="219240"/>
                </a:lnTo>
                <a:lnTo>
                  <a:pt x="24498" y="218528"/>
                </a:lnTo>
                <a:lnTo>
                  <a:pt x="27571" y="217081"/>
                </a:lnTo>
                <a:lnTo>
                  <a:pt x="28435" y="215747"/>
                </a:lnTo>
                <a:lnTo>
                  <a:pt x="28638" y="214249"/>
                </a:lnTo>
                <a:lnTo>
                  <a:pt x="28638" y="5181"/>
                </a:lnTo>
                <a:lnTo>
                  <a:pt x="11480" y="0"/>
                </a:lnTo>
                <a:close/>
              </a:path>
            </a:pathLst>
          </a:custGeom>
          <a:solidFill>
            <a:srgbClr val="D51F2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1506523" y="2272114"/>
            <a:ext cx="29209" cy="219710"/>
          </a:xfrm>
          <a:custGeom>
            <a:avLst/>
            <a:gdLst/>
            <a:ahLst/>
            <a:cxnLst/>
            <a:rect l="l" t="t" r="r" b="b"/>
            <a:pathLst>
              <a:path w="29210" h="219710">
                <a:moveTo>
                  <a:pt x="11518" y="0"/>
                </a:moveTo>
                <a:lnTo>
                  <a:pt x="0" y="4432"/>
                </a:lnTo>
                <a:lnTo>
                  <a:pt x="0" y="214248"/>
                </a:lnTo>
                <a:lnTo>
                  <a:pt x="9245" y="219201"/>
                </a:lnTo>
                <a:lnTo>
                  <a:pt x="19405" y="219201"/>
                </a:lnTo>
                <a:lnTo>
                  <a:pt x="24498" y="218541"/>
                </a:lnTo>
                <a:lnTo>
                  <a:pt x="26797" y="217627"/>
                </a:lnTo>
                <a:lnTo>
                  <a:pt x="27571" y="217081"/>
                </a:lnTo>
                <a:lnTo>
                  <a:pt x="28676" y="215061"/>
                </a:lnTo>
                <a:lnTo>
                  <a:pt x="28676" y="5143"/>
                </a:lnTo>
                <a:lnTo>
                  <a:pt x="19405" y="139"/>
                </a:lnTo>
                <a:close/>
              </a:path>
            </a:pathLst>
          </a:custGeom>
          <a:solidFill>
            <a:srgbClr val="D51F2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1733762" y="2827646"/>
            <a:ext cx="29209" cy="219710"/>
          </a:xfrm>
          <a:custGeom>
            <a:avLst/>
            <a:gdLst/>
            <a:ahLst/>
            <a:cxnLst/>
            <a:rect l="l" t="t" r="r" b="b"/>
            <a:pathLst>
              <a:path w="29210" h="219710">
                <a:moveTo>
                  <a:pt x="19418" y="127"/>
                </a:moveTo>
                <a:lnTo>
                  <a:pt x="0" y="4419"/>
                </a:lnTo>
                <a:lnTo>
                  <a:pt x="0" y="214236"/>
                </a:lnTo>
                <a:lnTo>
                  <a:pt x="9271" y="219202"/>
                </a:lnTo>
                <a:lnTo>
                  <a:pt x="19418" y="219202"/>
                </a:lnTo>
                <a:lnTo>
                  <a:pt x="24511" y="218528"/>
                </a:lnTo>
                <a:lnTo>
                  <a:pt x="27584" y="217081"/>
                </a:lnTo>
                <a:lnTo>
                  <a:pt x="28448" y="215747"/>
                </a:lnTo>
                <a:lnTo>
                  <a:pt x="28676" y="214236"/>
                </a:lnTo>
                <a:lnTo>
                  <a:pt x="28676" y="5130"/>
                </a:lnTo>
                <a:lnTo>
                  <a:pt x="19418" y="127"/>
                </a:lnTo>
                <a:close/>
              </a:path>
            </a:pathLst>
          </a:custGeom>
          <a:solidFill>
            <a:srgbClr val="D51F2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1187450" y="3541971"/>
            <a:ext cx="29209" cy="219710"/>
          </a:xfrm>
          <a:custGeom>
            <a:avLst/>
            <a:gdLst/>
            <a:ahLst/>
            <a:cxnLst/>
            <a:rect l="l" t="t" r="r" b="b"/>
            <a:pathLst>
              <a:path w="29210" h="219710">
                <a:moveTo>
                  <a:pt x="19405" y="114"/>
                </a:moveTo>
                <a:lnTo>
                  <a:pt x="0" y="4394"/>
                </a:lnTo>
                <a:lnTo>
                  <a:pt x="0" y="214249"/>
                </a:lnTo>
                <a:lnTo>
                  <a:pt x="9271" y="219202"/>
                </a:lnTo>
                <a:lnTo>
                  <a:pt x="19405" y="219202"/>
                </a:lnTo>
                <a:lnTo>
                  <a:pt x="24523" y="218528"/>
                </a:lnTo>
                <a:lnTo>
                  <a:pt x="27571" y="217093"/>
                </a:lnTo>
                <a:lnTo>
                  <a:pt x="28435" y="215760"/>
                </a:lnTo>
                <a:lnTo>
                  <a:pt x="28663" y="214249"/>
                </a:lnTo>
                <a:lnTo>
                  <a:pt x="28663" y="5156"/>
                </a:lnTo>
                <a:lnTo>
                  <a:pt x="19405" y="114"/>
                </a:lnTo>
                <a:close/>
              </a:path>
            </a:pathLst>
          </a:custGeom>
          <a:solidFill>
            <a:srgbClr val="D51F2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1506524" y="2041850"/>
            <a:ext cx="29209" cy="219710"/>
          </a:xfrm>
          <a:custGeom>
            <a:avLst/>
            <a:gdLst/>
            <a:ahLst/>
            <a:cxnLst/>
            <a:rect l="l" t="t" r="r" b="b"/>
            <a:pathLst>
              <a:path w="29210" h="219710">
                <a:moveTo>
                  <a:pt x="11531" y="0"/>
                </a:moveTo>
                <a:lnTo>
                  <a:pt x="5600" y="571"/>
                </a:lnTo>
                <a:lnTo>
                  <a:pt x="4140" y="965"/>
                </a:lnTo>
                <a:lnTo>
                  <a:pt x="1079" y="2413"/>
                </a:lnTo>
                <a:lnTo>
                  <a:pt x="0" y="4432"/>
                </a:lnTo>
                <a:lnTo>
                  <a:pt x="0" y="215099"/>
                </a:lnTo>
                <a:lnTo>
                  <a:pt x="1079" y="217093"/>
                </a:lnTo>
                <a:lnTo>
                  <a:pt x="1892" y="217639"/>
                </a:lnTo>
                <a:lnTo>
                  <a:pt x="4140" y="218541"/>
                </a:lnTo>
                <a:lnTo>
                  <a:pt x="9245" y="219252"/>
                </a:lnTo>
                <a:lnTo>
                  <a:pt x="19431" y="219252"/>
                </a:lnTo>
                <a:lnTo>
                  <a:pt x="24536" y="218541"/>
                </a:lnTo>
                <a:lnTo>
                  <a:pt x="27609" y="217093"/>
                </a:lnTo>
                <a:lnTo>
                  <a:pt x="28676" y="215099"/>
                </a:lnTo>
                <a:lnTo>
                  <a:pt x="28676" y="5194"/>
                </a:lnTo>
                <a:lnTo>
                  <a:pt x="19431" y="139"/>
                </a:lnTo>
                <a:close/>
              </a:path>
            </a:pathLst>
          </a:custGeom>
          <a:solidFill>
            <a:srgbClr val="D51F2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1533628" y="3326180"/>
            <a:ext cx="29209" cy="219710"/>
          </a:xfrm>
          <a:custGeom>
            <a:avLst/>
            <a:gdLst/>
            <a:ahLst/>
            <a:cxnLst/>
            <a:rect l="l" t="t" r="r" b="b"/>
            <a:pathLst>
              <a:path w="29210" h="219710">
                <a:moveTo>
                  <a:pt x="11506" y="0"/>
                </a:moveTo>
                <a:lnTo>
                  <a:pt x="0" y="4432"/>
                </a:lnTo>
                <a:lnTo>
                  <a:pt x="0" y="214261"/>
                </a:lnTo>
                <a:lnTo>
                  <a:pt x="9283" y="219252"/>
                </a:lnTo>
                <a:lnTo>
                  <a:pt x="19418" y="219252"/>
                </a:lnTo>
                <a:lnTo>
                  <a:pt x="24536" y="218541"/>
                </a:lnTo>
                <a:lnTo>
                  <a:pt x="27584" y="217106"/>
                </a:lnTo>
                <a:lnTo>
                  <a:pt x="28422" y="215772"/>
                </a:lnTo>
                <a:lnTo>
                  <a:pt x="28651" y="214261"/>
                </a:lnTo>
                <a:lnTo>
                  <a:pt x="28651" y="5181"/>
                </a:lnTo>
                <a:lnTo>
                  <a:pt x="11506" y="0"/>
                </a:lnTo>
                <a:close/>
              </a:path>
            </a:pathLst>
          </a:custGeom>
          <a:solidFill>
            <a:srgbClr val="D51F2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 txBox="1"/>
          <p:nvPr/>
        </p:nvSpPr>
        <p:spPr>
          <a:xfrm>
            <a:off x="238232" y="4913575"/>
            <a:ext cx="7080035" cy="2668872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algn="just">
              <a:lnSpc>
                <a:spcPct val="101099"/>
              </a:lnSpc>
              <a:spcBef>
                <a:spcPts val="95"/>
              </a:spcBef>
            </a:pPr>
            <a:r>
              <a:rPr lang="pt-PT" sz="1200" b="1" dirty="0">
                <a:solidFill>
                  <a:srgbClr val="58595B"/>
                </a:solidFill>
                <a:latin typeface="Carlito"/>
                <a:cs typeface="Carlito"/>
              </a:rPr>
              <a:t>Objetivos. Atividades e resultados esperados / atingidos:</a:t>
            </a:r>
          </a:p>
          <a:p>
            <a:pPr marL="12700" marR="5080" algn="just">
              <a:lnSpc>
                <a:spcPct val="101099"/>
              </a:lnSpc>
              <a:spcBef>
                <a:spcPts val="95"/>
              </a:spcBef>
            </a:pPr>
            <a:endParaRPr lang="pt-PT" sz="1200" dirty="0">
              <a:solidFill>
                <a:srgbClr val="58595B"/>
              </a:solidFill>
              <a:latin typeface="Carlito"/>
              <a:cs typeface="Carlito"/>
            </a:endParaRPr>
          </a:p>
          <a:p>
            <a:pPr marL="12700" marR="5080" algn="just">
              <a:lnSpc>
                <a:spcPct val="101099"/>
              </a:lnSpc>
              <a:spcBef>
                <a:spcPts val="95"/>
              </a:spcBef>
            </a:pPr>
            <a:r>
              <a:rPr lang="pt-PT" sz="1200" dirty="0">
                <a:solidFill>
                  <a:srgbClr val="58595B"/>
                </a:solidFill>
                <a:latin typeface="Carlito"/>
                <a:cs typeface="Carlito"/>
              </a:rPr>
              <a:t>A presente candidatura resulta do estudo das necessidades desenvolvido e validado pelo conjunto dos municípios que integram a CIM Viseu Dão Lafões, refletindo uma visão consolidada e atualizada das suas carências formativas, bem como o esforço de capacitação necessário à implementação e execução dos projetos constantes da candidatura de modernização administrativa que se encontra em execução. </a:t>
            </a:r>
          </a:p>
          <a:p>
            <a:pPr marL="12700" marR="5080" algn="just">
              <a:lnSpc>
                <a:spcPct val="101099"/>
              </a:lnSpc>
              <a:spcBef>
                <a:spcPts val="95"/>
              </a:spcBef>
            </a:pPr>
            <a:r>
              <a:rPr lang="pt-PT" sz="1200" dirty="0">
                <a:solidFill>
                  <a:srgbClr val="58595B"/>
                </a:solidFill>
                <a:latin typeface="Carlito"/>
                <a:cs typeface="Carlito"/>
              </a:rPr>
              <a:t>Este projeto constitui, nesse sentido, o instrumento fundamental para atingir os objetivos estratégicos e metas que se encontram plasmadas na operação “Qualificação dos Profissionais da Administração Pública Local em Viseu Dão Lafões”. </a:t>
            </a:r>
          </a:p>
          <a:p>
            <a:pPr marL="12700" marR="5080" algn="just">
              <a:lnSpc>
                <a:spcPct val="101099"/>
              </a:lnSpc>
              <a:spcBef>
                <a:spcPts val="95"/>
              </a:spcBef>
            </a:pPr>
            <a:r>
              <a:rPr lang="pt-PT" sz="1200" dirty="0">
                <a:solidFill>
                  <a:srgbClr val="58595B"/>
                </a:solidFill>
                <a:latin typeface="Carlito"/>
                <a:cs typeface="Carlito"/>
              </a:rPr>
              <a:t>Com o presente projeto pretende-se, por um lado, desenvolver, agilizar e alavancar toda a estrutura implementada através do projeto de Modernização Administrativa ora proposto, por outro lado, formar os colaboradores da Administração Pública Local para que consigam atingir as metas e pressupostos nele presentes, uma vez que do conhecimento empírico desta CIM, nasce a evidência da importância da formação em todo este processo.</a:t>
            </a:r>
          </a:p>
        </p:txBody>
      </p:sp>
      <p:sp>
        <p:nvSpPr>
          <p:cNvPr id="82" name="object 19">
            <a:extLst>
              <a:ext uri="{FF2B5EF4-FFF2-40B4-BE49-F238E27FC236}">
                <a16:creationId xmlns:a16="http://schemas.microsoft.com/office/drawing/2014/main" id="{F0C3A62B-8555-4CE3-8F1F-711462930DE7}"/>
              </a:ext>
            </a:extLst>
          </p:cNvPr>
          <p:cNvSpPr/>
          <p:nvPr/>
        </p:nvSpPr>
        <p:spPr>
          <a:xfrm>
            <a:off x="1704553" y="3073274"/>
            <a:ext cx="29209" cy="219710"/>
          </a:xfrm>
          <a:custGeom>
            <a:avLst/>
            <a:gdLst/>
            <a:ahLst/>
            <a:cxnLst/>
            <a:rect l="l" t="t" r="r" b="b"/>
            <a:pathLst>
              <a:path w="29210" h="219710">
                <a:moveTo>
                  <a:pt x="11531" y="0"/>
                </a:moveTo>
                <a:lnTo>
                  <a:pt x="5600" y="571"/>
                </a:lnTo>
                <a:lnTo>
                  <a:pt x="4140" y="965"/>
                </a:lnTo>
                <a:lnTo>
                  <a:pt x="1079" y="2413"/>
                </a:lnTo>
                <a:lnTo>
                  <a:pt x="0" y="4432"/>
                </a:lnTo>
                <a:lnTo>
                  <a:pt x="0" y="215099"/>
                </a:lnTo>
                <a:lnTo>
                  <a:pt x="1079" y="217093"/>
                </a:lnTo>
                <a:lnTo>
                  <a:pt x="1892" y="217639"/>
                </a:lnTo>
                <a:lnTo>
                  <a:pt x="4140" y="218541"/>
                </a:lnTo>
                <a:lnTo>
                  <a:pt x="9245" y="219252"/>
                </a:lnTo>
                <a:lnTo>
                  <a:pt x="19431" y="219252"/>
                </a:lnTo>
                <a:lnTo>
                  <a:pt x="24536" y="218541"/>
                </a:lnTo>
                <a:lnTo>
                  <a:pt x="27609" y="217093"/>
                </a:lnTo>
                <a:lnTo>
                  <a:pt x="28676" y="215099"/>
                </a:lnTo>
                <a:lnTo>
                  <a:pt x="28676" y="5194"/>
                </a:lnTo>
                <a:lnTo>
                  <a:pt x="19431" y="139"/>
                </a:lnTo>
                <a:close/>
              </a:path>
            </a:pathLst>
          </a:custGeom>
          <a:solidFill>
            <a:srgbClr val="D51F2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6" name="Agrupar 5">
            <a:extLst>
              <a:ext uri="{FF2B5EF4-FFF2-40B4-BE49-F238E27FC236}">
                <a16:creationId xmlns:a16="http://schemas.microsoft.com/office/drawing/2014/main" id="{B7ED126A-EB37-F969-F541-F8E6DD30F725}"/>
              </a:ext>
            </a:extLst>
          </p:cNvPr>
          <p:cNvGrpSpPr/>
          <p:nvPr/>
        </p:nvGrpSpPr>
        <p:grpSpPr>
          <a:xfrm>
            <a:off x="295315" y="2806479"/>
            <a:ext cx="5261307" cy="1938368"/>
            <a:chOff x="290180" y="2896535"/>
            <a:chExt cx="5261307" cy="1938368"/>
          </a:xfrm>
        </p:grpSpPr>
        <p:sp>
          <p:nvSpPr>
            <p:cNvPr id="8" name="object 8"/>
            <p:cNvSpPr txBox="1"/>
            <p:nvPr/>
          </p:nvSpPr>
          <p:spPr>
            <a:xfrm>
              <a:off x="290180" y="2896535"/>
              <a:ext cx="5027057" cy="476156"/>
            </a:xfrm>
            <a:prstGeom prst="rect">
              <a:avLst/>
            </a:prstGeom>
          </p:spPr>
          <p:txBody>
            <a:bodyPr vert="horz" wrap="square" lIns="0" tIns="12065" rIns="0" bIns="0" rtlCol="0">
              <a:spAutoFit/>
            </a:bodyPr>
            <a:lstStyle/>
            <a:p>
              <a:pPr marL="12700" marR="5080">
                <a:lnSpc>
                  <a:spcPct val="126600"/>
                </a:lnSpc>
                <a:spcBef>
                  <a:spcPts val="95"/>
                </a:spcBef>
              </a:pPr>
              <a:r>
                <a:rPr sz="1200" spc="5" dirty="0">
                  <a:solidFill>
                    <a:srgbClr val="58595B"/>
                  </a:solidFill>
                  <a:latin typeface="Carlito"/>
                  <a:cs typeface="Carlito"/>
                </a:rPr>
                <a:t>Região de </a:t>
              </a:r>
              <a:r>
                <a:rPr sz="1200" dirty="0" err="1">
                  <a:solidFill>
                    <a:srgbClr val="58595B"/>
                  </a:solidFill>
                  <a:latin typeface="Carlito"/>
                  <a:cs typeface="Carlito"/>
                </a:rPr>
                <a:t>intervenção</a:t>
              </a:r>
              <a:r>
                <a:rPr lang="pt-PT" sz="1200" dirty="0">
                  <a:solidFill>
                    <a:srgbClr val="58595B"/>
                  </a:solidFill>
                  <a:latin typeface="Carlito"/>
                  <a:cs typeface="Carlito"/>
                </a:rPr>
                <a:t>    Região Viseu Dão Lafões</a:t>
              </a:r>
              <a:r>
                <a:rPr sz="1200" dirty="0">
                  <a:solidFill>
                    <a:srgbClr val="58595B"/>
                  </a:solidFill>
                  <a:latin typeface="Carlito"/>
                  <a:cs typeface="Carlito"/>
                </a:rPr>
                <a:t>  </a:t>
              </a:r>
              <a:endParaRPr lang="pt-PT" sz="1200" dirty="0">
                <a:solidFill>
                  <a:srgbClr val="58595B"/>
                </a:solidFill>
                <a:latin typeface="Carlito"/>
                <a:cs typeface="Carlito"/>
              </a:endParaRPr>
            </a:p>
            <a:p>
              <a:pPr marL="12700" marR="5080">
                <a:lnSpc>
                  <a:spcPct val="126600"/>
                </a:lnSpc>
                <a:spcBef>
                  <a:spcPts val="95"/>
                </a:spcBef>
              </a:pPr>
              <a:r>
                <a:rPr sz="1200" dirty="0" err="1">
                  <a:solidFill>
                    <a:srgbClr val="58595B"/>
                  </a:solidFill>
                  <a:latin typeface="Carlito"/>
                  <a:cs typeface="Carlito"/>
                </a:rPr>
                <a:t>Entidade</a:t>
              </a:r>
              <a:r>
                <a:rPr sz="1200" spc="-10" dirty="0">
                  <a:solidFill>
                    <a:srgbClr val="58595B"/>
                  </a:solidFill>
                  <a:latin typeface="Carlito"/>
                  <a:cs typeface="Carlito"/>
                </a:rPr>
                <a:t> </a:t>
              </a:r>
              <a:r>
                <a:rPr sz="1200" dirty="0" err="1">
                  <a:solidFill>
                    <a:srgbClr val="58595B"/>
                  </a:solidFill>
                  <a:latin typeface="Carlito"/>
                  <a:cs typeface="Carlito"/>
                </a:rPr>
                <a:t>beneﬁciária</a:t>
              </a:r>
              <a:r>
                <a:rPr lang="pt-PT" sz="1200" dirty="0">
                  <a:solidFill>
                    <a:srgbClr val="58595B"/>
                  </a:solidFill>
                  <a:latin typeface="Carlito"/>
                  <a:cs typeface="Carlito"/>
                </a:rPr>
                <a:t>     Comunidade Intermunicipal Viseu Dão Lafões </a:t>
              </a:r>
              <a:endParaRPr sz="1200" dirty="0">
                <a:latin typeface="Carlito"/>
                <a:cs typeface="Carlito"/>
              </a:endParaRPr>
            </a:p>
          </p:txBody>
        </p:sp>
        <p:sp>
          <p:nvSpPr>
            <p:cNvPr id="74" name="object 11">
              <a:extLst>
                <a:ext uri="{FF2B5EF4-FFF2-40B4-BE49-F238E27FC236}">
                  <a16:creationId xmlns:a16="http://schemas.microsoft.com/office/drawing/2014/main" id="{5E47BD5D-E2FF-4F11-AC91-4962B7A6C9C3}"/>
                </a:ext>
              </a:extLst>
            </p:cNvPr>
            <p:cNvSpPr txBox="1"/>
            <p:nvPr/>
          </p:nvSpPr>
          <p:spPr>
            <a:xfrm>
              <a:off x="290180" y="3407506"/>
              <a:ext cx="2338045" cy="200055"/>
            </a:xfrm>
            <a:prstGeom prst="rect">
              <a:avLst/>
            </a:prstGeom>
          </p:spPr>
          <p:txBody>
            <a:bodyPr vert="horz" wrap="square" lIns="0" tIns="15240" rIns="0" bIns="0" rtlCol="0">
              <a:spAutoFit/>
            </a:bodyPr>
            <a:lstStyle/>
            <a:p>
              <a:pPr marL="12700">
                <a:lnSpc>
                  <a:spcPct val="100000"/>
                </a:lnSpc>
                <a:spcBef>
                  <a:spcPts val="120"/>
                </a:spcBef>
              </a:pPr>
              <a:r>
                <a:rPr lang="pt-PT" sz="1200" spc="5" dirty="0">
                  <a:solidFill>
                    <a:srgbClr val="58595B"/>
                  </a:solidFill>
                  <a:latin typeface="Carlito"/>
                  <a:cs typeface="Carlito"/>
                </a:rPr>
                <a:t>Data de</a:t>
              </a:r>
              <a:r>
                <a:rPr lang="pt-PT" sz="1200" spc="-50" dirty="0">
                  <a:solidFill>
                    <a:srgbClr val="58595B"/>
                  </a:solidFill>
                  <a:latin typeface="Carlito"/>
                  <a:cs typeface="Carlito"/>
                </a:rPr>
                <a:t> </a:t>
              </a:r>
              <a:r>
                <a:rPr lang="pt-PT" sz="1200" spc="5" dirty="0">
                  <a:solidFill>
                    <a:srgbClr val="58595B"/>
                  </a:solidFill>
                  <a:latin typeface="Carlito"/>
                  <a:cs typeface="Carlito"/>
                </a:rPr>
                <a:t>aprovação     </a:t>
              </a:r>
              <a:r>
                <a:rPr lang="pt-PT" sz="1200" dirty="0">
                  <a:solidFill>
                    <a:srgbClr val="58595B"/>
                  </a:solidFill>
                  <a:latin typeface="Carlito"/>
                  <a:cs typeface="Carlito"/>
                </a:rPr>
                <a:t>03-12-2020</a:t>
              </a:r>
              <a:r>
                <a:rPr lang="pt-PT" sz="1200" spc="5" dirty="0">
                  <a:solidFill>
                    <a:srgbClr val="58595B"/>
                  </a:solidFill>
                  <a:latin typeface="Carlito"/>
                  <a:cs typeface="Carlito"/>
                </a:rPr>
                <a:t>  </a:t>
              </a:r>
              <a:endParaRPr lang="pt-PT" sz="1200" dirty="0">
                <a:latin typeface="Carlito"/>
                <a:cs typeface="Carlito"/>
              </a:endParaRPr>
            </a:p>
          </p:txBody>
        </p:sp>
        <p:sp>
          <p:nvSpPr>
            <p:cNvPr id="78" name="object 14">
              <a:extLst>
                <a:ext uri="{FF2B5EF4-FFF2-40B4-BE49-F238E27FC236}">
                  <a16:creationId xmlns:a16="http://schemas.microsoft.com/office/drawing/2014/main" id="{E9AAF597-CEC4-4EA5-9E56-D7A6FEB5E8D3}"/>
                </a:ext>
              </a:extLst>
            </p:cNvPr>
            <p:cNvSpPr txBox="1"/>
            <p:nvPr/>
          </p:nvSpPr>
          <p:spPr>
            <a:xfrm>
              <a:off x="290512" y="3642264"/>
              <a:ext cx="2027644" cy="200055"/>
            </a:xfrm>
            <a:prstGeom prst="rect">
              <a:avLst/>
            </a:prstGeom>
          </p:spPr>
          <p:txBody>
            <a:bodyPr vert="horz" wrap="square" lIns="0" tIns="15240" rIns="0" bIns="0" rtlCol="0">
              <a:spAutoFit/>
            </a:bodyPr>
            <a:lstStyle/>
            <a:p>
              <a:pPr marL="12700">
                <a:lnSpc>
                  <a:spcPct val="100000"/>
                </a:lnSpc>
                <a:spcBef>
                  <a:spcPts val="120"/>
                </a:spcBef>
              </a:pPr>
              <a:r>
                <a:rPr lang="pt-PT" sz="1200" spc="5" dirty="0">
                  <a:solidFill>
                    <a:srgbClr val="58595B"/>
                  </a:solidFill>
                  <a:latin typeface="Carlito"/>
                  <a:cs typeface="Carlito"/>
                </a:rPr>
                <a:t>Data de</a:t>
              </a:r>
              <a:r>
                <a:rPr lang="pt-PT" sz="1200" spc="-70" dirty="0">
                  <a:solidFill>
                    <a:srgbClr val="58595B"/>
                  </a:solidFill>
                  <a:latin typeface="Carlito"/>
                  <a:cs typeface="Carlito"/>
                </a:rPr>
                <a:t> </a:t>
              </a:r>
              <a:r>
                <a:rPr lang="pt-PT" sz="1200" dirty="0">
                  <a:solidFill>
                    <a:srgbClr val="58595B"/>
                  </a:solidFill>
                  <a:latin typeface="Carlito"/>
                  <a:cs typeface="Carlito"/>
                </a:rPr>
                <a:t>início     23-03-2022  </a:t>
              </a:r>
              <a:endParaRPr lang="pt-PT" sz="1200" dirty="0">
                <a:latin typeface="Carlito"/>
                <a:cs typeface="Carlito"/>
              </a:endParaRPr>
            </a:p>
          </p:txBody>
        </p:sp>
        <p:sp>
          <p:nvSpPr>
            <p:cNvPr id="80" name="object 20">
              <a:extLst>
                <a:ext uri="{FF2B5EF4-FFF2-40B4-BE49-F238E27FC236}">
                  <a16:creationId xmlns:a16="http://schemas.microsoft.com/office/drawing/2014/main" id="{948F2A33-8988-4220-854D-2C7042B561AA}"/>
                </a:ext>
              </a:extLst>
            </p:cNvPr>
            <p:cNvSpPr txBox="1"/>
            <p:nvPr/>
          </p:nvSpPr>
          <p:spPr>
            <a:xfrm>
              <a:off x="293687" y="3877464"/>
              <a:ext cx="5257800" cy="723531"/>
            </a:xfrm>
            <a:prstGeom prst="rect">
              <a:avLst/>
            </a:prstGeom>
          </p:spPr>
          <p:txBody>
            <a:bodyPr vert="horz" wrap="square" lIns="0" tIns="12065" rIns="0" bIns="0" rtlCol="0">
              <a:spAutoFit/>
            </a:bodyPr>
            <a:lstStyle/>
            <a:p>
              <a:pPr marL="12700" marR="1662430">
                <a:lnSpc>
                  <a:spcPct val="126600"/>
                </a:lnSpc>
                <a:spcBef>
                  <a:spcPts val="95"/>
                </a:spcBef>
              </a:pPr>
              <a:r>
                <a:rPr lang="pt-PT" sz="1200" spc="5" dirty="0">
                  <a:solidFill>
                    <a:srgbClr val="58595B"/>
                  </a:solidFill>
                  <a:latin typeface="Carlito"/>
                  <a:cs typeface="Carlito"/>
                </a:rPr>
                <a:t>Data de </a:t>
              </a:r>
              <a:r>
                <a:rPr lang="pt-PT" sz="1200" spc="5">
                  <a:solidFill>
                    <a:srgbClr val="58595B"/>
                  </a:solidFill>
                  <a:latin typeface="Carlito"/>
                  <a:cs typeface="Carlito"/>
                </a:rPr>
                <a:t>conclusão    30-11-2023 </a:t>
              </a:r>
              <a:endParaRPr lang="pt-PT" sz="1200" spc="5" dirty="0">
                <a:solidFill>
                  <a:srgbClr val="58595B"/>
                </a:solidFill>
                <a:latin typeface="Carlito"/>
                <a:cs typeface="Carlito"/>
              </a:endParaRPr>
            </a:p>
            <a:p>
              <a:pPr marL="12700" marR="1662430">
                <a:lnSpc>
                  <a:spcPct val="126600"/>
                </a:lnSpc>
                <a:spcBef>
                  <a:spcPts val="95"/>
                </a:spcBef>
              </a:pPr>
              <a:r>
                <a:rPr sz="1200" spc="5" dirty="0" err="1">
                  <a:solidFill>
                    <a:srgbClr val="58595B"/>
                  </a:solidFill>
                  <a:latin typeface="Carlito"/>
                  <a:cs typeface="Carlito"/>
                </a:rPr>
                <a:t>Custo</a:t>
              </a:r>
              <a:r>
                <a:rPr sz="1200" spc="5" dirty="0">
                  <a:solidFill>
                    <a:srgbClr val="58595B"/>
                  </a:solidFill>
                  <a:latin typeface="Carlito"/>
                  <a:cs typeface="Carlito"/>
                </a:rPr>
                <a:t> total</a:t>
              </a:r>
              <a:r>
                <a:rPr sz="1200" spc="-75" dirty="0">
                  <a:solidFill>
                    <a:srgbClr val="58595B"/>
                  </a:solidFill>
                  <a:latin typeface="Carlito"/>
                  <a:cs typeface="Carlito"/>
                </a:rPr>
                <a:t> </a:t>
              </a:r>
              <a:r>
                <a:rPr sz="1200" spc="5" dirty="0" err="1">
                  <a:solidFill>
                    <a:srgbClr val="58595B"/>
                  </a:solidFill>
                  <a:latin typeface="Carlito"/>
                  <a:cs typeface="Carlito"/>
                </a:rPr>
                <a:t>elegível</a:t>
              </a:r>
              <a:r>
                <a:rPr lang="pt-PT" sz="1200" spc="5" dirty="0">
                  <a:solidFill>
                    <a:srgbClr val="58595B"/>
                  </a:solidFill>
                  <a:latin typeface="Carlito"/>
                  <a:cs typeface="Carlito"/>
                </a:rPr>
                <a:t>    292</a:t>
              </a:r>
              <a:r>
                <a:rPr lang="pt-PT" sz="1200" dirty="0">
                  <a:solidFill>
                    <a:srgbClr val="58595B"/>
                  </a:solidFill>
                  <a:latin typeface="Carlito"/>
                  <a:cs typeface="Carlito"/>
                </a:rPr>
                <a:t>.824,66</a:t>
              </a:r>
              <a:r>
                <a:rPr lang="pt-PT" sz="1200" spc="5" dirty="0">
                  <a:solidFill>
                    <a:srgbClr val="58595B"/>
                  </a:solidFill>
                  <a:latin typeface="Carlito"/>
                  <a:cs typeface="Carlito"/>
                </a:rPr>
                <a:t> EUR</a:t>
              </a:r>
              <a:endParaRPr lang="pt-PT" sz="1200" dirty="0">
                <a:latin typeface="Carlito"/>
                <a:cs typeface="Carlito"/>
              </a:endParaRPr>
            </a:p>
            <a:p>
              <a:pPr marL="12700" marR="1662430">
                <a:lnSpc>
                  <a:spcPct val="126600"/>
                </a:lnSpc>
                <a:spcBef>
                  <a:spcPts val="95"/>
                </a:spcBef>
              </a:pPr>
              <a:r>
                <a:rPr sz="1200" spc="5" dirty="0" err="1">
                  <a:solidFill>
                    <a:srgbClr val="58595B"/>
                  </a:solidFill>
                  <a:latin typeface="Carlito"/>
                  <a:cs typeface="Carlito"/>
                </a:rPr>
                <a:t>Apoio</a:t>
              </a:r>
              <a:r>
                <a:rPr sz="1200" spc="5" dirty="0">
                  <a:solidFill>
                    <a:srgbClr val="58595B"/>
                  </a:solidFill>
                  <a:latin typeface="Carlito"/>
                  <a:cs typeface="Carlito"/>
                </a:rPr>
                <a:t> </a:t>
              </a:r>
              <a:r>
                <a:rPr sz="1200" dirty="0">
                  <a:solidFill>
                    <a:srgbClr val="58595B"/>
                  </a:solidFill>
                  <a:latin typeface="Carlito"/>
                  <a:cs typeface="Carlito"/>
                </a:rPr>
                <a:t>ﬁnanceiro </a:t>
              </a:r>
              <a:r>
                <a:rPr sz="1200" spc="5" dirty="0">
                  <a:solidFill>
                    <a:srgbClr val="58595B"/>
                  </a:solidFill>
                  <a:latin typeface="Carlito"/>
                  <a:cs typeface="Carlito"/>
                </a:rPr>
                <a:t>da </a:t>
              </a:r>
              <a:r>
                <a:rPr sz="1200" spc="5" dirty="0" err="1">
                  <a:solidFill>
                    <a:srgbClr val="58595B"/>
                  </a:solidFill>
                  <a:latin typeface="Carlito"/>
                  <a:cs typeface="Carlito"/>
                </a:rPr>
                <a:t>União</a:t>
              </a:r>
              <a:r>
                <a:rPr sz="1200" dirty="0">
                  <a:solidFill>
                    <a:srgbClr val="58595B"/>
                  </a:solidFill>
                  <a:latin typeface="Carlito"/>
                  <a:cs typeface="Carlito"/>
                </a:rPr>
                <a:t> </a:t>
              </a:r>
              <a:r>
                <a:rPr sz="1200" dirty="0" err="1">
                  <a:solidFill>
                    <a:srgbClr val="58595B"/>
                  </a:solidFill>
                  <a:latin typeface="Carlito"/>
                  <a:cs typeface="Carlito"/>
                </a:rPr>
                <a:t>Europeia</a:t>
              </a:r>
              <a:r>
                <a:rPr lang="pt-PT" sz="1200" dirty="0">
                  <a:solidFill>
                    <a:srgbClr val="58595B"/>
                  </a:solidFill>
                  <a:latin typeface="Carlito"/>
                  <a:cs typeface="Carlito"/>
                </a:rPr>
                <a:t>   </a:t>
              </a:r>
              <a:r>
                <a:rPr lang="pt-PT" sz="1200" spc="5" dirty="0">
                  <a:solidFill>
                    <a:srgbClr val="58595B"/>
                  </a:solidFill>
                  <a:latin typeface="Carlito"/>
                  <a:cs typeface="Carlito"/>
                </a:rPr>
                <a:t>248.900,96 </a:t>
              </a:r>
              <a:r>
                <a:rPr lang="pt-PT" sz="1200" dirty="0">
                  <a:solidFill>
                    <a:srgbClr val="58595B"/>
                  </a:solidFill>
                  <a:latin typeface="Carlito"/>
                  <a:cs typeface="Carlito"/>
                </a:rPr>
                <a:t>EUR</a:t>
              </a:r>
              <a:endParaRPr sz="1200" dirty="0">
                <a:latin typeface="Carlito"/>
                <a:cs typeface="Carlito"/>
              </a:endParaRPr>
            </a:p>
          </p:txBody>
        </p:sp>
        <p:sp>
          <p:nvSpPr>
            <p:cNvPr id="84" name="object 24">
              <a:extLst>
                <a:ext uri="{FF2B5EF4-FFF2-40B4-BE49-F238E27FC236}">
                  <a16:creationId xmlns:a16="http://schemas.microsoft.com/office/drawing/2014/main" id="{646BE0C1-682A-46E6-9A15-A4BD0FEA7716}"/>
                </a:ext>
              </a:extLst>
            </p:cNvPr>
            <p:cNvSpPr txBox="1"/>
            <p:nvPr/>
          </p:nvSpPr>
          <p:spPr>
            <a:xfrm>
              <a:off x="293687" y="4634848"/>
              <a:ext cx="4478055" cy="200055"/>
            </a:xfrm>
            <a:prstGeom prst="rect">
              <a:avLst/>
            </a:prstGeom>
          </p:spPr>
          <p:txBody>
            <a:bodyPr vert="horz" wrap="square" lIns="0" tIns="15240" rIns="0" bIns="0" rtlCol="0">
              <a:spAutoFit/>
            </a:bodyPr>
            <a:lstStyle/>
            <a:p>
              <a:pPr marL="12700">
                <a:lnSpc>
                  <a:spcPct val="100000"/>
                </a:lnSpc>
                <a:spcBef>
                  <a:spcPts val="120"/>
                </a:spcBef>
              </a:pPr>
              <a:r>
                <a:rPr sz="1200" spc="5" dirty="0">
                  <a:solidFill>
                    <a:srgbClr val="58595B"/>
                  </a:solidFill>
                  <a:latin typeface="Carlito"/>
                  <a:cs typeface="Carlito"/>
                </a:rPr>
                <a:t>Apoio </a:t>
              </a:r>
              <a:r>
                <a:rPr sz="1200" dirty="0">
                  <a:solidFill>
                    <a:srgbClr val="58595B"/>
                  </a:solidFill>
                  <a:latin typeface="Carlito"/>
                  <a:cs typeface="Carlito"/>
                </a:rPr>
                <a:t>ﬁnanceiro público</a:t>
              </a:r>
              <a:r>
                <a:rPr sz="1200" spc="45" dirty="0">
                  <a:solidFill>
                    <a:srgbClr val="58595B"/>
                  </a:solidFill>
                  <a:latin typeface="Carlito"/>
                  <a:cs typeface="Carlito"/>
                </a:rPr>
                <a:t> </a:t>
              </a:r>
              <a:r>
                <a:rPr sz="1200" dirty="0">
                  <a:solidFill>
                    <a:srgbClr val="58595B"/>
                  </a:solidFill>
                  <a:latin typeface="Carlito"/>
                  <a:cs typeface="Carlito"/>
                </a:rPr>
                <a:t>nacional/regional</a:t>
              </a:r>
              <a:r>
                <a:rPr lang="pt-PT" sz="1200" dirty="0">
                  <a:solidFill>
                    <a:srgbClr val="58595B"/>
                  </a:solidFill>
                  <a:latin typeface="Carlito"/>
                  <a:cs typeface="Carlito"/>
                </a:rPr>
                <a:t>     43.923,70 EUR</a:t>
              </a:r>
              <a:endParaRPr sz="1200" dirty="0">
                <a:latin typeface="Carlito"/>
                <a:cs typeface="Carlito"/>
              </a:endParaRPr>
            </a:p>
          </p:txBody>
        </p:sp>
      </p:grpSp>
      <p:pic>
        <p:nvPicPr>
          <p:cNvPr id="13" name="Imagem 12" descr="Uma imagem com texto, ClipArt&#10;&#10;Descrição gerada automaticamente">
            <a:extLst>
              <a:ext uri="{FF2B5EF4-FFF2-40B4-BE49-F238E27FC236}">
                <a16:creationId xmlns:a16="http://schemas.microsoft.com/office/drawing/2014/main" id="{50B5BC60-8D3B-2B46-D4C8-1D255B7FF35D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6507"/>
          <a:stretch/>
        </p:blipFill>
        <p:spPr>
          <a:xfrm>
            <a:off x="189578" y="398162"/>
            <a:ext cx="7329150" cy="846665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823</TotalTime>
  <Words>260</Words>
  <Application>Microsoft Office PowerPoint</Application>
  <PresentationFormat>Personalizados</PresentationFormat>
  <Paragraphs>17</Paragraphs>
  <Slides>1</Slides>
  <Notes>1</Notes>
  <HiddenSlides>0</HiddenSlides>
  <MMClips>0</MMClips>
  <ScaleCrop>false</ScaleCrop>
  <HeadingPairs>
    <vt:vector size="6" baseType="variant">
      <vt:variant>
        <vt:lpstr>Tipos de letra usados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dos diapositivos</vt:lpstr>
      </vt:variant>
      <vt:variant>
        <vt:i4>1</vt:i4>
      </vt:variant>
    </vt:vector>
  </HeadingPairs>
  <TitlesOfParts>
    <vt:vector size="4" baseType="lpstr">
      <vt:lpstr>Calibri</vt:lpstr>
      <vt:lpstr>Carlito</vt:lpstr>
      <vt:lpstr>Office Theme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Print</dc:title>
  <dc:creator>Mafalda Ferreira</dc:creator>
  <cp:lastModifiedBy>Miguel Fernandes</cp:lastModifiedBy>
  <cp:revision>26</cp:revision>
  <dcterms:created xsi:type="dcterms:W3CDTF">2020-08-06T11:31:43Z</dcterms:created>
  <dcterms:modified xsi:type="dcterms:W3CDTF">2024-04-30T11:16:33Z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2016-09-22T00:00:00Z</vt:filetime>
  </property>
  <property fmtid="{D5CDD505-2E9C-101B-9397-08002B2CF9AE}" pid="3" name="Creator">
    <vt:lpwstr>Adobe Illustrator CS5</vt:lpwstr>
  </property>
  <property fmtid="{D5CDD505-2E9C-101B-9397-08002B2CF9AE}" pid="4" name="LastSaved">
    <vt:filetime>2020-08-06T00:00:00Z</vt:filetime>
  </property>
</Properties>
</file>